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  <p:sldId id="261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800000"/>
    <a:srgbClr val="A99B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9" autoAdjust="0"/>
    <p:restoredTop sz="94660"/>
  </p:normalViewPr>
  <p:slideViewPr>
    <p:cSldViewPr>
      <p:cViewPr>
        <p:scale>
          <a:sx n="100" d="100"/>
          <a:sy n="100" d="100"/>
        </p:scale>
        <p:origin x="-576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C7762-E089-4D62-99F1-B0702CAF9F7A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B3B25-0893-4636-8D6B-0A539B569D7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730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B3B25-0893-4636-8D6B-0A539B569D71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B3B25-0893-4636-8D6B-0A539B569D71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B3B25-0893-4636-8D6B-0A539B569D71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B3B25-0893-4636-8D6B-0A539B569D71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657C7-38AF-42A5-A5C4-0E0DB52B4A01}" type="datetimeFigureOut">
              <a:rPr lang="it-IT" smtClean="0"/>
              <a:pPr/>
              <a:t>13/01/2014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FB872-6BF8-4CC0-92C1-798A59FBD12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irinale.it/qrnw/statico/palazzo/storia/storia.htm" TargetMode="External"/><Relationship Id="rId2" Type="http://schemas.openxmlformats.org/officeDocument/2006/relationships/hyperlink" Target="http://www.quirinale.it/qrnw/statico/palazzo/palazzo.ht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guidasicilia.it/la-nuova-idea-dellassessore-zichichi/news/54820" TargetMode="External"/><Relationship Id="rId4" Type="http://schemas.openxmlformats.org/officeDocument/2006/relationships/hyperlink" Target="http://it.wikipedia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independentstyle.it/EN/Magazine/magazine_1009.asp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//upload.wikimedia.org/wikipedia/commons/5/5c/Presidente_Napolitano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G_52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0123" y="2"/>
            <a:ext cx="6808261" cy="508518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789040"/>
            <a:ext cx="7772400" cy="1470025"/>
          </a:xfrm>
        </p:spPr>
        <p:txBody>
          <a:bodyPr>
            <a:normAutofit/>
          </a:bodyPr>
          <a:lstStyle/>
          <a:p>
            <a:r>
              <a:rPr lang="it-IT" sz="6600" b="1" dirty="0" smtClean="0">
                <a:solidFill>
                  <a:schemeClr val="bg1"/>
                </a:solidFill>
                <a:latin typeface="Lucida Handwriting" pitchFamily="66" charset="0"/>
              </a:rPr>
              <a:t>IL QUIRINALE </a:t>
            </a:r>
            <a:endParaRPr lang="it-IT" sz="6600" b="1" dirty="0">
              <a:solidFill>
                <a:schemeClr val="bg1"/>
              </a:solidFill>
              <a:latin typeface="Lucida Handwriting" pitchFamily="66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59632" y="5249416"/>
            <a:ext cx="6840760" cy="699864"/>
          </a:xfrm>
        </p:spPr>
        <p:txBody>
          <a:bodyPr>
            <a:normAutofit/>
          </a:bodyPr>
          <a:lstStyle/>
          <a:p>
            <a:pPr algn="l"/>
            <a:r>
              <a:rPr lang="it-IT" sz="2400" b="1" dirty="0" smtClean="0">
                <a:solidFill>
                  <a:schemeClr val="tx1"/>
                </a:solidFill>
              </a:rPr>
              <a:t>Giulia </a:t>
            </a:r>
            <a:r>
              <a:rPr lang="it-IT" sz="2400" b="1" dirty="0" err="1" smtClean="0">
                <a:solidFill>
                  <a:schemeClr val="tx1"/>
                </a:solidFill>
              </a:rPr>
              <a:t>Gargiulo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 dirty="0" smtClean="0">
                <a:solidFill>
                  <a:schemeClr val="tx1"/>
                </a:solidFill>
              </a:rPr>
              <a:t>e Giulia </a:t>
            </a:r>
            <a:r>
              <a:rPr lang="it-IT" sz="2400" b="1" dirty="0" err="1" smtClean="0">
                <a:solidFill>
                  <a:schemeClr val="tx1"/>
                </a:solidFill>
              </a:rPr>
              <a:t>Pallesi</a:t>
            </a:r>
            <a:r>
              <a:rPr lang="it-IT" sz="2400" b="1" dirty="0" smtClean="0">
                <a:solidFill>
                  <a:schemeClr val="tx1"/>
                </a:solidFill>
              </a:rPr>
              <a:t>          2i        11-01-2014           </a:t>
            </a:r>
          </a:p>
          <a:p>
            <a:pPr algn="l"/>
            <a:endParaRPr lang="it-IT" sz="2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7504" y="188640"/>
            <a:ext cx="8856984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latin typeface="Lucida Handwriting" pitchFamily="66" charset="0"/>
              </a:rPr>
              <a:t>FONTI</a:t>
            </a:r>
          </a:p>
          <a:p>
            <a:pPr algn="ctr"/>
            <a:endParaRPr lang="it-IT" sz="2800" dirty="0" smtClean="0">
              <a:solidFill>
                <a:srgbClr val="C00000"/>
              </a:solidFill>
              <a:latin typeface="Lucida Handwriting" pitchFamily="66" charset="0"/>
            </a:endParaRPr>
          </a:p>
          <a:p>
            <a:r>
              <a:rPr lang="it-IT" sz="2000" dirty="0" smtClean="0">
                <a:latin typeface="+mj-lt"/>
                <a:hlinkClick r:id="rId2"/>
              </a:rPr>
              <a:t>http://www.quirinale.it/</a:t>
            </a:r>
            <a:r>
              <a:rPr lang="it-IT" sz="2000" dirty="0" err="1" smtClean="0">
                <a:latin typeface="+mj-lt"/>
                <a:hlinkClick r:id="rId2"/>
              </a:rPr>
              <a:t>qrnw</a:t>
            </a:r>
            <a:r>
              <a:rPr lang="it-IT" sz="2000" dirty="0" smtClean="0">
                <a:latin typeface="+mj-lt"/>
                <a:hlinkClick r:id="rId2"/>
              </a:rPr>
              <a:t>/statico/palazzo/</a:t>
            </a:r>
            <a:r>
              <a:rPr lang="it-IT" sz="2000" dirty="0" err="1" smtClean="0">
                <a:latin typeface="+mj-lt"/>
                <a:hlinkClick r:id="rId2"/>
              </a:rPr>
              <a:t>palazzo.htm</a:t>
            </a:r>
            <a:endParaRPr lang="it-IT" sz="2000" dirty="0" smtClean="0">
              <a:latin typeface="+mj-lt"/>
            </a:endParaRPr>
          </a:p>
          <a:p>
            <a:endParaRPr lang="it-IT" sz="2000" dirty="0" smtClean="0">
              <a:latin typeface="+mj-lt"/>
            </a:endParaRPr>
          </a:p>
          <a:p>
            <a:r>
              <a:rPr lang="it-IT" sz="2000" dirty="0" smtClean="0">
                <a:latin typeface="+mj-lt"/>
                <a:hlinkClick r:id="rId3"/>
              </a:rPr>
              <a:t>http://www.quirinale.it/</a:t>
            </a:r>
            <a:r>
              <a:rPr lang="it-IT" sz="2000" dirty="0" err="1" smtClean="0">
                <a:latin typeface="+mj-lt"/>
                <a:hlinkClick r:id="rId3"/>
              </a:rPr>
              <a:t>qrnw</a:t>
            </a:r>
            <a:r>
              <a:rPr lang="it-IT" sz="2000" dirty="0" smtClean="0">
                <a:latin typeface="+mj-lt"/>
                <a:hlinkClick r:id="rId3"/>
              </a:rPr>
              <a:t>/statico/palazzo/storia/</a:t>
            </a:r>
            <a:r>
              <a:rPr lang="it-IT" sz="2000" dirty="0" err="1" smtClean="0">
                <a:latin typeface="+mj-lt"/>
                <a:hlinkClick r:id="rId3"/>
              </a:rPr>
              <a:t>storia.htm</a:t>
            </a:r>
            <a:endParaRPr lang="it-IT" sz="2000" dirty="0" smtClean="0">
              <a:latin typeface="+mj-lt"/>
            </a:endParaRPr>
          </a:p>
          <a:p>
            <a:endParaRPr lang="it-IT" sz="2000" dirty="0" smtClean="0">
              <a:latin typeface="+mj-lt"/>
            </a:endParaRPr>
          </a:p>
          <a:p>
            <a:r>
              <a:rPr lang="it-IT" sz="2000" dirty="0" smtClean="0">
                <a:latin typeface="+mj-lt"/>
                <a:hlinkClick r:id="rId4"/>
              </a:rPr>
              <a:t>http://it.wikipedia.org</a:t>
            </a:r>
            <a:endParaRPr lang="it-IT" sz="2000" dirty="0" smtClean="0">
              <a:latin typeface="+mj-lt"/>
            </a:endParaRPr>
          </a:p>
          <a:p>
            <a:endParaRPr lang="it-IT" sz="2000" dirty="0" smtClean="0">
              <a:latin typeface="+mj-lt"/>
            </a:endParaRPr>
          </a:p>
          <a:p>
            <a:r>
              <a:rPr lang="it-IT" sz="2000" dirty="0" smtClean="0">
                <a:latin typeface="+mj-lt"/>
                <a:hlinkClick r:id="rId5"/>
              </a:rPr>
              <a:t>http://www.guidasicilia.it/</a:t>
            </a:r>
            <a:r>
              <a:rPr lang="it-IT" sz="2000" dirty="0" err="1" smtClean="0">
                <a:latin typeface="+mj-lt"/>
                <a:hlinkClick r:id="rId5"/>
              </a:rPr>
              <a:t>la-nuova-idea-dellassessore-zichichi</a:t>
            </a:r>
            <a:r>
              <a:rPr lang="it-IT" sz="2000" dirty="0" smtClean="0">
                <a:latin typeface="+mj-lt"/>
                <a:hlinkClick r:id="rId5"/>
              </a:rPr>
              <a:t>/news/54820</a:t>
            </a:r>
            <a:r>
              <a:rPr lang="it-IT" sz="2000" dirty="0" smtClean="0">
                <a:latin typeface="+mj-lt"/>
              </a:rPr>
              <a:t> </a:t>
            </a:r>
          </a:p>
          <a:p>
            <a:endParaRPr lang="it-IT" sz="2000" dirty="0" smtClean="0">
              <a:latin typeface="+mj-lt"/>
            </a:endParaRPr>
          </a:p>
          <a:p>
            <a:r>
              <a:rPr lang="it-IT" sz="2000" dirty="0" smtClean="0">
                <a:latin typeface="+mj-lt"/>
              </a:rPr>
              <a:t>Libri: Monumenti di Roma, Storia e cultura di Roma.</a:t>
            </a:r>
          </a:p>
          <a:p>
            <a:endParaRPr lang="it-IT" sz="2000" dirty="0" smtClean="0">
              <a:latin typeface="+mj-lt"/>
            </a:endParaRPr>
          </a:p>
          <a:p>
            <a:endParaRPr lang="it-IT" sz="2000" dirty="0" smtClean="0">
              <a:latin typeface="+mj-lt"/>
            </a:endParaRPr>
          </a:p>
          <a:p>
            <a:endParaRPr lang="it-IT" sz="2800" dirty="0" smtClean="0">
              <a:latin typeface="+mj-lt"/>
            </a:endParaRPr>
          </a:p>
          <a:p>
            <a:endParaRPr lang="it-IT" sz="2800" dirty="0" smtClean="0">
              <a:latin typeface="+mj-lt"/>
            </a:endParaRPr>
          </a:p>
          <a:p>
            <a:endParaRPr lang="it-IT" sz="2800" dirty="0" smtClean="0">
              <a:latin typeface="+mj-lt"/>
            </a:endParaRPr>
          </a:p>
          <a:p>
            <a:r>
              <a:rPr lang="it-IT" sz="2800" dirty="0" smtClean="0">
                <a:latin typeface="+mj-lt"/>
              </a:rPr>
              <a:t>                                                                </a:t>
            </a:r>
          </a:p>
          <a:p>
            <a:r>
              <a:rPr lang="it-IT" sz="2800" dirty="0" smtClean="0">
                <a:latin typeface="+mj-lt"/>
              </a:rPr>
              <a:t>                                                                           </a:t>
            </a:r>
            <a:r>
              <a:rPr lang="it-IT" sz="2400" dirty="0" smtClean="0">
                <a:latin typeface="+mj-lt"/>
              </a:rPr>
              <a:t>visitati il 11-01-2014</a:t>
            </a:r>
          </a:p>
          <a:p>
            <a:endParaRPr lang="it-IT" sz="2800" dirty="0" smtClean="0">
              <a:latin typeface="+mj-lt"/>
            </a:endParaRPr>
          </a:p>
          <a:p>
            <a:endParaRPr lang="it-IT" sz="2800" dirty="0" smtClean="0">
              <a:latin typeface="+mj-lt"/>
            </a:endParaRPr>
          </a:p>
          <a:p>
            <a:endParaRPr lang="it-IT" sz="2800" dirty="0" smtClean="0">
              <a:solidFill>
                <a:srgbClr val="C00000"/>
              </a:solidFill>
              <a:latin typeface="Lucida Handwriting" pitchFamily="66" charset="0"/>
            </a:endParaRPr>
          </a:p>
          <a:p>
            <a:endParaRPr lang="it-IT" sz="2800" dirty="0">
              <a:solidFill>
                <a:srgbClr val="C0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CID:{942AA1C6-8358-407C-BB68-563296FA6BE7}/f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6" name="AutoShape 4" descr="CID:{942AA1C6-8358-407C-BB68-563296FA6BE7}/f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8" name="AutoShape 6" descr="CID:{942AA1C6-8358-407C-BB68-563296FA6BE7}/f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" name="AutoShape 2" descr="CID:{EE6DB921-F231-483B-9701-03FBF260A7C9}/f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4" descr="CID:{EE6DB921-F231-483B-9701-03FBF260A7C9}/f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" name="Immagine 6" descr="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4524349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979712" y="332656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latin typeface="Lucida Handwriting" pitchFamily="66" charset="0"/>
              </a:rPr>
              <a:t>MAPPA</a:t>
            </a:r>
            <a:endParaRPr lang="it-IT" sz="2800" b="1" dirty="0">
              <a:solidFill>
                <a:srgbClr val="C00000"/>
              </a:solidFill>
              <a:latin typeface="Lucida Handwriting" pitchFamily="66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475656" y="5991671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latin typeface="Lucida Handwriting" pitchFamily="66" charset="0"/>
              </a:rPr>
              <a:t>Dove è situato …</a:t>
            </a:r>
            <a:endParaRPr lang="it-IT" sz="2400" dirty="0">
              <a:latin typeface="Lucida Handwriting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independentstyle.it/public/CMS/Files/3153/bianc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09120"/>
            <a:ext cx="792088" cy="504056"/>
          </a:xfrm>
          <a:prstGeom prst="rect">
            <a:avLst/>
          </a:prstGeom>
          <a:noFill/>
        </p:spPr>
      </p:pic>
      <p:pic>
        <p:nvPicPr>
          <p:cNvPr id="2054" name="Picture 6" descr="http://www.corriere.it/Primo_Piano/unita-italia-150/2011/04/05/img/quirinale-503-340.jpg?v=201104061205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980728"/>
            <a:ext cx="7272808" cy="4968552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1907704" y="33265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C00000"/>
                </a:solidFill>
                <a:latin typeface="Lucida Handwriting" pitchFamily="66" charset="0"/>
              </a:rPr>
              <a:t>PIANTA DEL QUIRINALE</a:t>
            </a:r>
            <a:endParaRPr lang="it-IT" sz="2800" b="1" dirty="0">
              <a:solidFill>
                <a:srgbClr val="C00000"/>
              </a:solidFill>
              <a:latin typeface="Lucida Handwriting" pitchFamily="66" charset="0"/>
            </a:endParaRPr>
          </a:p>
        </p:txBody>
      </p:sp>
      <p:pic>
        <p:nvPicPr>
          <p:cNvPr id="10243" name="Picture 3" descr="C:\Users\Francesca\AppData\Local\Microsoft\Windows\Temporary Internet Files\Content.IE5\09HS1IX0\MC9003319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40652" y="46146"/>
            <a:ext cx="858940" cy="862573"/>
          </a:xfrm>
          <a:prstGeom prst="rect">
            <a:avLst/>
          </a:prstGeom>
          <a:noFill/>
        </p:spPr>
      </p:pic>
      <p:pic>
        <p:nvPicPr>
          <p:cNvPr id="8" name="Picture 3" descr="C:\Users\Francesca\AppData\Local\Microsoft\Windows\Temporary Internet Files\Content.IE5\09HS1IX0\MC90033193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49564" y="5950803"/>
            <a:ext cx="858940" cy="8625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504" y="764704"/>
            <a:ext cx="89289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it-IT" dirty="0" smtClean="0"/>
              <a:t>Il Palazzo del Quirinale sorge sull’omonimo colle di Roma e si affaccia sull’omonima piazza. </a:t>
            </a:r>
          </a:p>
          <a:p>
            <a:pPr algn="ctr"/>
            <a:r>
              <a:rPr lang="it-IT" dirty="0" smtClean="0"/>
              <a:t>È la residenza ufficiale del presidente della Repubblica italiana ed uno dei simboli dello Stato italiano.</a:t>
            </a:r>
          </a:p>
          <a:p>
            <a:pPr algn="ctr"/>
            <a:r>
              <a:rPr lang="it-IT" dirty="0" smtClean="0"/>
              <a:t>Costruito a partire dal 1583, è uno dei più importanti palazzi della capitale sia dal punto di vista artistico sia dal punto di vista politico. </a:t>
            </a:r>
          </a:p>
          <a:p>
            <a:pPr algn="ctr"/>
            <a:r>
              <a:rPr lang="it-IT" dirty="0" smtClean="0"/>
              <a:t>Sino al 1870 fu la residenza estiva del romano pontefice, per poi diventare palazzo dei Savoia. Con la proclamazione della Repubblica, avvenuta dopo il referendum istituzionale del 2 giugno 1946, l'edificio divenne definitivamente la sede del Capo dello Stato repubblicano.</a:t>
            </a:r>
          </a:p>
          <a:p>
            <a:pPr algn="ctr"/>
            <a:r>
              <a:rPr lang="it-IT" dirty="0" smtClean="0"/>
              <a:t>L'attuale "inquilino" del Quirinale è Giorgio Napolitano, Presidente della Repubblica Italiana dal 15 maggio 2006, rieletto il 20 aprile 2013.</a:t>
            </a:r>
          </a:p>
          <a:p>
            <a:pPr algn="ctr"/>
            <a:r>
              <a:rPr lang="it-IT" dirty="0" smtClean="0"/>
              <a:t>Il Palazzo del Quirinale si estende su una superficie di 110.500 mq ed è il 6° palazzo più grande del mondo in termini di superficie,</a:t>
            </a:r>
            <a:r>
              <a:rPr lang="it-IT" baseline="30000" dirty="0" smtClean="0"/>
              <a:t> </a:t>
            </a:r>
            <a:r>
              <a:rPr lang="it-IT" dirty="0" smtClean="0"/>
              <a:t>nonché la più estesa residenza di un capo di Stato.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195736" y="1886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400" b="1" dirty="0" smtClean="0">
                <a:solidFill>
                  <a:srgbClr val="C00000"/>
                </a:solidFill>
                <a:latin typeface="Lucida Handwriting" pitchFamily="66" charset="0"/>
              </a:rPr>
              <a:t>  </a:t>
            </a:r>
            <a:r>
              <a:rPr lang="it-IT" sz="2800" b="1" dirty="0" smtClean="0">
                <a:solidFill>
                  <a:srgbClr val="C00000"/>
                </a:solidFill>
                <a:latin typeface="Lucida Handwriting" pitchFamily="66" charset="0"/>
              </a:rPr>
              <a:t>INTRODUZIONE</a:t>
            </a:r>
            <a:endParaRPr lang="it-IT" sz="2800" b="1" dirty="0">
              <a:solidFill>
                <a:srgbClr val="C00000"/>
              </a:solidFill>
              <a:latin typeface="Lucida Handwriting" pitchFamily="66" charset="0"/>
            </a:endParaRPr>
          </a:p>
        </p:txBody>
      </p:sp>
      <p:pic>
        <p:nvPicPr>
          <p:cNvPr id="18436" name="Picture 4" descr="http://www.ilfoglio.it/media/uploads/2011/quirinale-11219255f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7680700"/>
            <a:ext cx="2476500" cy="1657350"/>
          </a:xfrm>
          <a:prstGeom prst="rect">
            <a:avLst/>
          </a:prstGeom>
          <a:noFill/>
        </p:spPr>
      </p:pic>
      <p:pic>
        <p:nvPicPr>
          <p:cNvPr id="18438" name="Picture 6" descr="http://www.ilfoglio.it/media/uploads/2011/quirinale-11219255f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7680700"/>
            <a:ext cx="2476500" cy="1657350"/>
          </a:xfrm>
          <a:prstGeom prst="rect">
            <a:avLst/>
          </a:prstGeom>
          <a:noFill/>
        </p:spPr>
      </p:pic>
      <p:pic>
        <p:nvPicPr>
          <p:cNvPr id="18440" name="Picture 8" descr="http://www.ilfoglio.it/media/uploads/2011/quirinale-11219255f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7702213"/>
            <a:ext cx="2476500" cy="1657350"/>
          </a:xfrm>
          <a:prstGeom prst="rect">
            <a:avLst/>
          </a:prstGeom>
          <a:noFill/>
        </p:spPr>
      </p:pic>
      <p:pic>
        <p:nvPicPr>
          <p:cNvPr id="18442" name="Picture 10" descr="http://www.ilfoglio.it/media/uploads/2011/quirinale-11219255f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7702213"/>
            <a:ext cx="2476500" cy="1657350"/>
          </a:xfrm>
          <a:prstGeom prst="rect">
            <a:avLst/>
          </a:prstGeom>
          <a:noFill/>
        </p:spPr>
      </p:pic>
      <p:pic>
        <p:nvPicPr>
          <p:cNvPr id="18444" name="Picture 12" descr="quirina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221088"/>
            <a:ext cx="4104456" cy="2389265"/>
          </a:xfrm>
          <a:prstGeom prst="rect">
            <a:avLst/>
          </a:prstGeom>
          <a:noFill/>
        </p:spPr>
      </p:pic>
      <p:pic>
        <p:nvPicPr>
          <p:cNvPr id="1028" name="Picture 4" descr="File:Presidente Napolitan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1222" y="4222030"/>
            <a:ext cx="1817122" cy="2375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03848" y="854710"/>
            <a:ext cx="56886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Nell’area del colle del Quirinale sorsero nel IV secolo a.C. il tempio del Dio Quirino che impose nome al colle, e il tempio della Dea Salute nel quale si celebravano cerimonie propiziatorie del benessere dello stato; le presenze più imponenti sul colle erano certamente quelle delle terme di Costantino e del tempio di Serapide, edificato da </a:t>
            </a:r>
            <a:r>
              <a:rPr lang="it-IT" dirty="0" err="1" smtClean="0"/>
              <a:t>Caracalla</a:t>
            </a:r>
            <a:r>
              <a:rPr lang="it-IT" dirty="0" smtClean="0"/>
              <a:t> nel 217 </a:t>
            </a:r>
            <a:r>
              <a:rPr lang="it-IT" dirty="0" err="1" smtClean="0"/>
              <a:t>d.C</a:t>
            </a:r>
            <a:r>
              <a:rPr lang="it-IT" dirty="0" smtClean="0"/>
              <a:t>.. Dall’antico tempio romano provengono i due gruppi scultorei dei </a:t>
            </a:r>
            <a:r>
              <a:rPr lang="it-IT" dirty="0" err="1" smtClean="0"/>
              <a:t>Dioscuri</a:t>
            </a:r>
            <a:r>
              <a:rPr lang="it-IT" dirty="0" smtClean="0"/>
              <a:t>, la cui costante presenza sul Quirinale portò il colle ad assumere il nome di Monte Cavallo.</a:t>
            </a:r>
            <a:endParaRPr lang="it-IT" dirty="0"/>
          </a:p>
        </p:txBody>
      </p:sp>
      <p:pic>
        <p:nvPicPr>
          <p:cNvPr id="20482" name="Picture 2" descr="http://www.meteoweb.eu/wp-content/uploads/2013/10/quirin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2736304" cy="3648405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3203848" y="3585790"/>
            <a:ext cx="5760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Nel Medioevo il colle venne a popolarsi di chiese, di palazzetti gentilizi e di torri, mentre gli edifici antichi andavano in rovina ed i loro marmi cominciavano ad essere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179512" y="4388911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utilizzati per costruire nuove fabbriche.</a:t>
            </a:r>
          </a:p>
          <a:p>
            <a:r>
              <a:rPr lang="it-IT" dirty="0" smtClean="0"/>
              <a:t> Nel '400 e all'inizio del '500 intorno alla piazza e lungo l'antica via Alta Semita (oggi via del Quirinale) si disposero palazzi e ville di nobili.</a:t>
            </a:r>
          </a:p>
          <a:p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179512" y="5180999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La bellezza e amenità della vigna del cardinale d'Este indussero papa Gregorio XIII (1572-85) a far ampliare a sue spese la piccola villa affidando l'incarico del nuovo fabbricato all'architetto Ottaviano </a:t>
            </a:r>
            <a:r>
              <a:rPr lang="it-IT" dirty="0" err="1" smtClean="0"/>
              <a:t>Mascarino</a:t>
            </a:r>
            <a:r>
              <a:rPr lang="it-IT" dirty="0" smtClean="0"/>
              <a:t>. Questi realizzò, tra il 1583 e il 1585, una elegante villa con facciata a portico e loggia collegate internamente da una splendida scala elicoidale.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491880" y="188640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  <a:latin typeface="Lucida Handwriting" pitchFamily="66" charset="0"/>
              </a:rPr>
              <a:t>IL QUIRINALE</a:t>
            </a:r>
            <a:endParaRPr lang="it-IT" sz="2800" b="1" dirty="0">
              <a:solidFill>
                <a:srgbClr val="C00000"/>
              </a:solidFill>
              <a:latin typeface="Lucida Handwriting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saac.guidasicilia.it/foto/news/personaggi/papa_gregorio_xiii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75108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323528" y="69269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Nel 1583 papa Gregorio XIII iniziò la costruzione di una residenza estiva, in un'area considerata più salubre del colle Vaticano o del Laterano, che venne affidata all'architetto Ottaviano </a:t>
            </a:r>
            <a:r>
              <a:rPr lang="it-IT" dirty="0" err="1" smtClean="0">
                <a:solidFill>
                  <a:schemeClr val="bg1"/>
                </a:solidFill>
              </a:rPr>
              <a:t>Mascarino</a:t>
            </a:r>
            <a:r>
              <a:rPr lang="it-IT" dirty="0" smtClean="0">
                <a:solidFill>
                  <a:schemeClr val="bg1"/>
                </a:solidFill>
              </a:rPr>
              <a:t>. I lavori si conclusero nel 1585, e quello stesso anno la morte del Papa impedì ad Ottaviano </a:t>
            </a:r>
            <a:r>
              <a:rPr lang="it-IT" dirty="0" err="1" smtClean="0">
                <a:solidFill>
                  <a:schemeClr val="bg1"/>
                </a:solidFill>
              </a:rPr>
              <a:t>Mascarino</a:t>
            </a:r>
            <a:r>
              <a:rPr lang="it-IT" dirty="0" smtClean="0">
                <a:solidFill>
                  <a:schemeClr val="bg1"/>
                </a:solidFill>
              </a:rPr>
              <a:t> di avviare un secondo progetto che prevedeva l'ampliamento del palazzetto per trasformarlo in un grande palazzo con ali </a:t>
            </a:r>
            <a:r>
              <a:rPr lang="it-IT" dirty="0" err="1" smtClean="0">
                <a:solidFill>
                  <a:schemeClr val="bg1"/>
                </a:solidFill>
              </a:rPr>
              <a:t>porticate</a:t>
            </a:r>
            <a:r>
              <a:rPr lang="it-IT" dirty="0" smtClean="0">
                <a:solidFill>
                  <a:schemeClr val="bg1"/>
                </a:solidFill>
              </a:rPr>
              <a:t> parallele e grande cortile interno.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L'edificio costruito da </a:t>
            </a:r>
            <a:r>
              <a:rPr lang="it-IT" dirty="0" err="1" smtClean="0">
                <a:solidFill>
                  <a:schemeClr val="bg1"/>
                </a:solidFill>
              </a:rPr>
              <a:t>Mascarino</a:t>
            </a:r>
            <a:r>
              <a:rPr lang="it-IT" dirty="0" smtClean="0">
                <a:solidFill>
                  <a:schemeClr val="bg1"/>
                </a:solidFill>
              </a:rPr>
              <a:t> è ancora riconoscibile nella testata nord del </a:t>
            </a:r>
            <a:r>
              <a:rPr lang="it-IT" i="1" dirty="0" smtClean="0">
                <a:solidFill>
                  <a:schemeClr val="bg1"/>
                </a:solidFill>
              </a:rPr>
              <a:t>cortile d'Onore</a:t>
            </a:r>
            <a:r>
              <a:rPr lang="it-IT" dirty="0" smtClean="0">
                <a:solidFill>
                  <a:schemeClr val="bg1"/>
                </a:solidFill>
              </a:rPr>
              <a:t>, caratterizzata da una facciata a doppia loggia e sormontata dalla torre panoramica oggi nota come </a:t>
            </a:r>
            <a:r>
              <a:rPr lang="it-IT" i="1" dirty="0" smtClean="0">
                <a:solidFill>
                  <a:schemeClr val="bg1"/>
                </a:solidFill>
              </a:rPr>
              <a:t>torre dei venti</a:t>
            </a:r>
            <a:r>
              <a:rPr lang="it-IT" dirty="0" smtClean="0">
                <a:solidFill>
                  <a:schemeClr val="bg1"/>
                </a:solidFill>
              </a:rPr>
              <a:t>, o </a:t>
            </a:r>
            <a:r>
              <a:rPr lang="it-IT" i="1" dirty="0" err="1" smtClean="0">
                <a:solidFill>
                  <a:schemeClr val="bg1"/>
                </a:solidFill>
              </a:rPr>
              <a:t>torrino</a:t>
            </a:r>
            <a:r>
              <a:rPr lang="it-IT" dirty="0" smtClean="0">
                <a:solidFill>
                  <a:schemeClr val="bg1"/>
                </a:solidFill>
              </a:rPr>
              <a:t>, successivamente innalzata con la costruzione del campanile a vela su supposto progetto di Carlo </a:t>
            </a:r>
            <a:r>
              <a:rPr lang="it-IT" dirty="0" err="1" smtClean="0">
                <a:solidFill>
                  <a:schemeClr val="bg1"/>
                </a:solidFill>
              </a:rPr>
              <a:t>Maderno</a:t>
            </a:r>
            <a:r>
              <a:rPr lang="it-IT" dirty="0" smtClean="0">
                <a:solidFill>
                  <a:schemeClr val="bg1"/>
                </a:solidFill>
              </a:rPr>
              <a:t> e Francesco </a:t>
            </a:r>
            <a:r>
              <a:rPr lang="it-IT" dirty="0" err="1" smtClean="0">
                <a:solidFill>
                  <a:schemeClr val="bg1"/>
                </a:solidFill>
              </a:rPr>
              <a:t>Borromini</a:t>
            </a:r>
            <a:r>
              <a:rPr lang="it-IT" dirty="0" smtClean="0">
                <a:solidFill>
                  <a:schemeClr val="bg1"/>
                </a:solidFill>
              </a:rPr>
              <a:t>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L'edificio di Ottaviano </a:t>
            </a:r>
            <a:r>
              <a:rPr lang="it-IT" dirty="0" err="1" smtClean="0">
                <a:solidFill>
                  <a:schemeClr val="bg1"/>
                </a:solidFill>
              </a:rPr>
              <a:t>Mascarino</a:t>
            </a:r>
            <a:r>
              <a:rPr lang="it-IT" dirty="0" smtClean="0">
                <a:solidFill>
                  <a:schemeClr val="bg1"/>
                </a:solidFill>
              </a:rPr>
              <a:t> era stato costruito su un terreno ancora appartenente alla famiglia </a:t>
            </a:r>
            <a:r>
              <a:rPr lang="it-IT" dirty="0" err="1" smtClean="0">
                <a:solidFill>
                  <a:schemeClr val="bg1"/>
                </a:solidFill>
              </a:rPr>
              <a:t>Carafa</a:t>
            </a:r>
            <a:r>
              <a:rPr lang="it-IT" dirty="0" smtClean="0">
                <a:solidFill>
                  <a:schemeClr val="bg1"/>
                </a:solidFill>
              </a:rPr>
              <a:t> affittato a Luigi d’Este, al quale pare che il Papa volesse lasciare il palazzetto. Pertanto papa Sisto V nel 1587 fece acquistare il terreno dalla Camera Apostolica e solo dopo intervenne per ampliare il palazzo servendosi dell'opera di Domenico Fontana, da lui utilizzato in tutte le grandi opere architettoniche e urbanistiche del suo pontificato, impegnato in un rimodellamento complessivo della zona, con la costruzione dell'asse Strada Pia e Strada Felice e del conseguente crocicchio delle Quattro Fontane e con la definizione dell'altra residenza "privata" del Pontefice a Termini.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3" name="Immagine 2" descr="IMG_52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869" y="226579"/>
            <a:ext cx="4191131" cy="3130413"/>
          </a:xfrm>
          <a:prstGeom prst="rect">
            <a:avLst/>
          </a:prstGeom>
        </p:spPr>
      </p:pic>
      <p:pic>
        <p:nvPicPr>
          <p:cNvPr id="4" name="Immagine 3" descr="IMG_52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523390"/>
            <a:ext cx="4211960" cy="3145970"/>
          </a:xfrm>
          <a:prstGeom prst="rect">
            <a:avLst/>
          </a:prstGeom>
        </p:spPr>
      </p:pic>
      <p:pic>
        <p:nvPicPr>
          <p:cNvPr id="5" name="Immagine 4" descr="IMG_03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789040"/>
            <a:ext cx="3663482" cy="2736304"/>
          </a:xfrm>
          <a:prstGeom prst="rect">
            <a:avLst/>
          </a:prstGeom>
        </p:spPr>
      </p:pic>
      <p:pic>
        <p:nvPicPr>
          <p:cNvPr id="6" name="Immagine 5" descr="IMG_03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210940" y="269786"/>
            <a:ext cx="3186615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2" name="Immagine 1" descr="IMG_53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116524" y="3514697"/>
            <a:ext cx="3663481" cy="2736304"/>
          </a:xfrm>
          <a:prstGeom prst="rect">
            <a:avLst/>
          </a:prstGeom>
        </p:spPr>
      </p:pic>
      <p:pic>
        <p:nvPicPr>
          <p:cNvPr id="6" name="Immagine 5" descr="IMG_53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504786" y="1160971"/>
            <a:ext cx="5976663" cy="4464051"/>
          </a:xfrm>
          <a:prstGeom prst="rect">
            <a:avLst/>
          </a:prstGeom>
        </p:spPr>
      </p:pic>
      <p:pic>
        <p:nvPicPr>
          <p:cNvPr id="8" name="Immagine 7" descr="IMG_53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207753"/>
            <a:ext cx="3541485" cy="264518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2" name="Immagine 1" descr="IMG_53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309339" y="3806298"/>
            <a:ext cx="3277851" cy="2448272"/>
          </a:xfrm>
          <a:prstGeom prst="rect">
            <a:avLst/>
          </a:prstGeom>
        </p:spPr>
      </p:pic>
      <p:pic>
        <p:nvPicPr>
          <p:cNvPr id="5" name="Immagine 4" descr="IMG_53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444014" y="1149290"/>
            <a:ext cx="6072477" cy="4535615"/>
          </a:xfrm>
          <a:prstGeom prst="rect">
            <a:avLst/>
          </a:prstGeom>
        </p:spPr>
      </p:pic>
      <p:pic>
        <p:nvPicPr>
          <p:cNvPr id="4" name="Immagine 3" descr="IMG_03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413784" y="138944"/>
            <a:ext cx="2996952" cy="30963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685</Words>
  <Application>Microsoft Office PowerPoint</Application>
  <PresentationFormat>Presentazione su schermo (4:3)</PresentationFormat>
  <Paragraphs>114</Paragraphs>
  <Slides>10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IL QUIRINALE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QUIRINALE</dc:title>
  <dc:creator>Francesca</dc:creator>
  <cp:lastModifiedBy>Lenovo</cp:lastModifiedBy>
  <cp:revision>42</cp:revision>
  <dcterms:created xsi:type="dcterms:W3CDTF">2014-01-11T14:24:09Z</dcterms:created>
  <dcterms:modified xsi:type="dcterms:W3CDTF">2014-01-13T06:21:35Z</dcterms:modified>
</cp:coreProperties>
</file>